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290" userDrawn="1">
          <p15:clr>
            <a:srgbClr val="A4A3A4"/>
          </p15:clr>
        </p15:guide>
        <p15:guide id="3" orient="horz" pos="663" userDrawn="1">
          <p15:clr>
            <a:srgbClr val="A4A3A4"/>
          </p15:clr>
        </p15:guide>
        <p15:guide id="4" pos="113" userDrawn="1">
          <p15:clr>
            <a:srgbClr val="A4A3A4"/>
          </p15:clr>
        </p15:guide>
        <p15:guide id="5" orient="horz" pos="2115" userDrawn="1">
          <p15:clr>
            <a:srgbClr val="A4A3A4"/>
          </p15:clr>
        </p15:guide>
        <p15:guide id="6" pos="5556" userDrawn="1">
          <p15:clr>
            <a:srgbClr val="A4A3A4"/>
          </p15:clr>
        </p15:guide>
        <p15:guide id="7" pos="2381" userDrawn="1">
          <p15:clr>
            <a:srgbClr val="A4A3A4"/>
          </p15:clr>
        </p15:guide>
        <p15:guide id="8" orient="horz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96" autoAdjust="0"/>
    <p:restoredTop sz="96807" autoAdjust="0"/>
  </p:normalViewPr>
  <p:slideViewPr>
    <p:cSldViewPr snapToGrid="0">
      <p:cViewPr varScale="1">
        <p:scale>
          <a:sx n="128" d="100"/>
          <a:sy n="128" d="100"/>
        </p:scale>
        <p:origin x="672" y="120"/>
      </p:cViewPr>
      <p:guideLst>
        <p:guide orient="horz" pos="2160"/>
        <p:guide pos="2290"/>
        <p:guide orient="horz" pos="663"/>
        <p:guide pos="113"/>
        <p:guide orient="horz" pos="2115"/>
        <p:guide pos="5556"/>
        <p:guide pos="2381"/>
        <p:guide orient="horz" pos="4042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aseline="0" dirty="0"/>
                      <a:t>381,715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750-4FD3-B433-0C7ABBE1D92D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Выделено</c:v>
                </c:pt>
                <c:pt idx="1">
                  <c:v>Фактически выдано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General">
                  <c:v>50</c:v>
                </c:pt>
                <c:pt idx="1">
                  <c:v>345.70400000000001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7B-4609-BA06-3FBEDF85BE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64883760"/>
        <c:axId val="1464887568"/>
      </c:barChart>
      <c:catAx>
        <c:axId val="146488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87568"/>
        <c:crosses val="autoZero"/>
        <c:auto val="1"/>
        <c:lblAlgn val="ctr"/>
        <c:lblOffset val="100"/>
        <c:noMultiLvlLbl val="0"/>
      </c:catAx>
      <c:valAx>
        <c:axId val="146488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8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160,655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567-4C99-A36A-EDC5BFDF378C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General">
                  <c:v>12.5</c:v>
                </c:pt>
                <c:pt idx="1">
                  <c:v>137.69399999999999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2A-464B-AF25-71E92D7D83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64895184"/>
        <c:axId val="1464893552"/>
      </c:barChart>
      <c:catAx>
        <c:axId val="146489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93552"/>
        <c:crosses val="autoZero"/>
        <c:auto val="1"/>
        <c:lblAlgn val="ctr"/>
        <c:lblOffset val="100"/>
        <c:noMultiLvlLbl val="0"/>
      </c:catAx>
      <c:valAx>
        <c:axId val="146489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9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07950701664367"/>
          <c:y val="0.11470283107426756"/>
          <c:w val="0.46106763244112114"/>
          <c:h val="0.671768032686936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explosion val="16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56-47D4-B581-F4697CDEB02F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756-47D4-B581-F4697CDEB02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50,827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756-47D4-B581-F4697CDEB02F}"/>
                </c:ext>
              </c:extLst>
            </c:dLbl>
            <c:dLbl>
              <c:idx val="1"/>
              <c:layout>
                <c:manualLayout>
                  <c:x val="0.11622172295092575"/>
                  <c:y val="-0.1660563350294875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/>
                      <a:t>330,888</a:t>
                    </a:r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756-47D4-B581-F4697CDEB02F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Инвестиции</c:v>
                </c:pt>
                <c:pt idx="1">
                  <c:v>Пополнение оборотных средств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#,##0.00">
                  <c:v>45.417999999999999</c:v>
                </c:pt>
                <c:pt idx="1">
                  <c:v>300.29599999999999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6E-4209-BF6A-4A234005E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19921921054248E-2"/>
          <c:y val="0.79670440271049181"/>
          <c:w val="0.83988435946869122"/>
          <c:h val="0.166424082421868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835417397972922E-2"/>
                  <c:y val="3.1840786041199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CB-4256-8C33-E0D98D013579}"/>
                </c:ext>
              </c:extLst>
            </c:dLbl>
            <c:dLbl>
              <c:idx val="1"/>
              <c:layout>
                <c:manualLayout>
                  <c:x val="2.7816407621199229E-2"/>
                  <c:y val="2.38805895308999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184511707422205E-2"/>
                      <c:h val="3.97612860334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3CB-4256-8C33-E0D98D013579}"/>
                </c:ext>
              </c:extLst>
            </c:dLbl>
            <c:dLbl>
              <c:idx val="2"/>
              <c:layout>
                <c:manualLayout>
                  <c:x val="2.2253126096959383E-2"/>
                  <c:y val="2.653398836766654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CB-4256-8C33-E0D98D013579}"/>
                </c:ext>
              </c:extLst>
            </c:dLbl>
            <c:dLbl>
              <c:idx val="3"/>
              <c:layout>
                <c:manualLayout>
                  <c:x val="2.7816407621199194E-2"/>
                  <c:y val="3.1840786041199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CB-4256-8C33-E0D98D013579}"/>
                </c:ext>
              </c:extLst>
            </c:dLbl>
            <c:dLbl>
              <c:idx val="4"/>
              <c:layout>
                <c:manualLayout>
                  <c:x val="2.2253126096959383E-2"/>
                  <c:y val="2.91873872044332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CB-4256-8C33-E0D98D013579}"/>
                </c:ext>
              </c:extLst>
            </c:dLbl>
            <c:dLbl>
              <c:idx val="5"/>
              <c:layout>
                <c:manualLayout>
                  <c:x val="1.6689844572719503E-2"/>
                  <c:y val="3.1840786041199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CB-4256-8C33-E0D98D013579}"/>
                </c:ext>
              </c:extLst>
            </c:dLbl>
            <c:dLbl>
              <c:idx val="6"/>
              <c:layout>
                <c:manualLayout>
                  <c:x val="2.0398698922212768E-2"/>
                  <c:y val="3.71475837147332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CB-4256-8C33-E0D98D013579}"/>
                </c:ext>
              </c:extLst>
            </c:dLbl>
            <c:dLbl>
              <c:idx val="7"/>
              <c:layout>
                <c:manualLayout>
                  <c:x val="1.4835417397972922E-2"/>
                  <c:y val="3.18407860411998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CB-4256-8C33-E0D98D013579}"/>
                </c:ext>
              </c:extLst>
            </c:dLbl>
            <c:dLbl>
              <c:idx val="8"/>
              <c:layout>
                <c:manualLayout>
                  <c:x val="1.1126563048479692E-2"/>
                  <c:y val="3.1840786041199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CB-4256-8C33-E0D98D013579}"/>
                </c:ext>
              </c:extLst>
            </c:dLbl>
            <c:dLbl>
              <c:idx val="9"/>
              <c:layout>
                <c:manualLayout>
                  <c:x val="7.4177086989864263E-3"/>
                  <c:y val="2.38805895308999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3CB-4256-8C33-E0D98D013579}"/>
                </c:ext>
              </c:extLst>
            </c:dLbl>
            <c:dLbl>
              <c:idx val="10"/>
              <c:layout>
                <c:manualLayout>
                  <c:x val="1.1126563048479692E-2"/>
                  <c:y val="2.65339883676665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3CB-4256-8C33-E0D98D013579}"/>
                </c:ext>
              </c:extLst>
            </c:dLbl>
            <c:dLbl>
              <c:idx val="11"/>
              <c:layout>
                <c:manualLayout>
                  <c:x val="1.2980990223226307E-2"/>
                  <c:y val="2.38805895308999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3CB-4256-8C33-E0D98D013579}"/>
                </c:ext>
              </c:extLst>
            </c:dLbl>
            <c:dLbl>
              <c:idx val="12"/>
              <c:layout>
                <c:manualLayout>
                  <c:x val="1.1126563048479692E-2"/>
                  <c:y val="3.449418487796663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3CB-4256-8C33-E0D98D013579}"/>
                </c:ext>
              </c:extLst>
            </c:dLbl>
            <c:dLbl>
              <c:idx val="13"/>
              <c:layout>
                <c:manualLayout>
                  <c:x val="1.2980990223226272E-2"/>
                  <c:y val="3.1840890505721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803893888216882E-2"/>
                      <c:h val="6.36418755643695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E3CB-4256-8C33-E0D98D013579}"/>
                </c:ext>
              </c:extLst>
            </c:dLbl>
            <c:dLbl>
              <c:idx val="14"/>
              <c:layout>
                <c:manualLayout>
                  <c:x val="1.6689844572719537E-2"/>
                  <c:y val="3.1840786041199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3CB-4256-8C33-E0D98D013579}"/>
                </c:ext>
              </c:extLst>
            </c:dLbl>
            <c:dLbl>
              <c:idx val="15"/>
              <c:layout>
                <c:manualLayout>
                  <c:x val="1.4835417397972922E-2"/>
                  <c:y val="2.38805895308999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3CB-4256-8C33-E0D98D0135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Лист1!$B$6:$B$21</c:f>
              <c:strCache>
                <c:ptCount val="16"/>
                <c:pt idx="0">
                  <c:v>Атырауская</c:v>
                </c:pt>
                <c:pt idx="1">
                  <c:v>Кызылординская</c:v>
                </c:pt>
                <c:pt idx="2">
                  <c:v>Мангистауская</c:v>
                </c:pt>
                <c:pt idx="3">
                  <c:v>Актюбинская </c:v>
                </c:pt>
                <c:pt idx="4">
                  <c:v>Акмолинская</c:v>
                </c:pt>
                <c:pt idx="5">
                  <c:v>Жамбылская</c:v>
                </c:pt>
                <c:pt idx="6">
                  <c:v>СКО</c:v>
                </c:pt>
                <c:pt idx="7">
                  <c:v>Алматинская</c:v>
                </c:pt>
                <c:pt idx="8">
                  <c:v>ВКО</c:v>
                </c:pt>
                <c:pt idx="9">
                  <c:v>г. Астана</c:v>
                </c:pt>
                <c:pt idx="10">
                  <c:v>ЗКО</c:v>
                </c:pt>
                <c:pt idx="11">
                  <c:v>Павлодарская</c:v>
                </c:pt>
                <c:pt idx="12">
                  <c:v>ЮКО</c:v>
                </c:pt>
                <c:pt idx="13">
                  <c:v>Костанайская</c:v>
                </c:pt>
                <c:pt idx="14">
                  <c:v>г. Алматы</c:v>
                </c:pt>
                <c:pt idx="15">
                  <c:v>Карагандинская</c:v>
                </c:pt>
              </c:strCache>
            </c:strRef>
          </c:cat>
          <c:val>
            <c:numRef>
              <c:f>Лист1!$C$6:$C$21</c:f>
              <c:numCache>
                <c:formatCode>#,##0</c:formatCode>
                <c:ptCount val="16"/>
                <c:pt idx="0">
                  <c:v>20</c:v>
                </c:pt>
                <c:pt idx="1">
                  <c:v>12</c:v>
                </c:pt>
                <c:pt idx="2">
                  <c:v>24</c:v>
                </c:pt>
                <c:pt idx="3">
                  <c:v>44</c:v>
                </c:pt>
                <c:pt idx="4">
                  <c:v>44</c:v>
                </c:pt>
                <c:pt idx="5">
                  <c:v>36</c:v>
                </c:pt>
                <c:pt idx="6">
                  <c:v>71</c:v>
                </c:pt>
                <c:pt idx="7">
                  <c:v>59</c:v>
                </c:pt>
                <c:pt idx="8">
                  <c:v>76</c:v>
                </c:pt>
                <c:pt idx="9">
                  <c:v>75</c:v>
                </c:pt>
                <c:pt idx="10">
                  <c:v>39</c:v>
                </c:pt>
                <c:pt idx="11">
                  <c:v>90</c:v>
                </c:pt>
                <c:pt idx="12">
                  <c:v>87</c:v>
                </c:pt>
                <c:pt idx="13">
                  <c:v>49</c:v>
                </c:pt>
                <c:pt idx="14">
                  <c:v>125</c:v>
                </c:pt>
                <c:pt idx="15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3CB-4256-8C33-E0D98D013579}"/>
            </c:ext>
          </c:extLst>
        </c:ser>
        <c:ser>
          <c:idx val="1"/>
          <c:order val="1"/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Лист1!$B$6:$B$21</c:f>
              <c:strCache>
                <c:ptCount val="16"/>
                <c:pt idx="0">
                  <c:v>Атырауская</c:v>
                </c:pt>
                <c:pt idx="1">
                  <c:v>Кызылординская</c:v>
                </c:pt>
                <c:pt idx="2">
                  <c:v>Мангистауская</c:v>
                </c:pt>
                <c:pt idx="3">
                  <c:v>Актюбинская </c:v>
                </c:pt>
                <c:pt idx="4">
                  <c:v>Акмолинская</c:v>
                </c:pt>
                <c:pt idx="5">
                  <c:v>Жамбылская</c:v>
                </c:pt>
                <c:pt idx="6">
                  <c:v>СКО</c:v>
                </c:pt>
                <c:pt idx="7">
                  <c:v>Алматинская</c:v>
                </c:pt>
                <c:pt idx="8">
                  <c:v>ВКО</c:v>
                </c:pt>
                <c:pt idx="9">
                  <c:v>г. Астана</c:v>
                </c:pt>
                <c:pt idx="10">
                  <c:v>ЗКО</c:v>
                </c:pt>
                <c:pt idx="11">
                  <c:v>Павлодарская</c:v>
                </c:pt>
                <c:pt idx="12">
                  <c:v>ЮКО</c:v>
                </c:pt>
                <c:pt idx="13">
                  <c:v>Костанайская</c:v>
                </c:pt>
                <c:pt idx="14">
                  <c:v>г. Алматы</c:v>
                </c:pt>
                <c:pt idx="15">
                  <c:v>Карагандинская</c:v>
                </c:pt>
              </c:strCache>
            </c:strRef>
          </c:cat>
          <c:val>
            <c:numRef>
              <c:f>Лист1!$D$6:$D$21</c:f>
              <c:numCache>
                <c:formatCode>#,##0</c:formatCode>
                <c:ptCount val="16"/>
                <c:pt idx="0">
                  <c:v>2932.4649631700004</c:v>
                </c:pt>
                <c:pt idx="1">
                  <c:v>3687.06061</c:v>
                </c:pt>
                <c:pt idx="2">
                  <c:v>6135.7251310000011</c:v>
                </c:pt>
                <c:pt idx="3">
                  <c:v>12210.952785669999</c:v>
                </c:pt>
                <c:pt idx="4">
                  <c:v>13156.1740178</c:v>
                </c:pt>
                <c:pt idx="5">
                  <c:v>13872.658472899999</c:v>
                </c:pt>
                <c:pt idx="6">
                  <c:v>15529.13671069</c:v>
                </c:pt>
                <c:pt idx="7">
                  <c:v>16301.558523950001</c:v>
                </c:pt>
                <c:pt idx="8">
                  <c:v>17272.295505759997</c:v>
                </c:pt>
                <c:pt idx="9">
                  <c:v>19991.433664529999</c:v>
                </c:pt>
                <c:pt idx="10">
                  <c:v>23305.236535969998</c:v>
                </c:pt>
                <c:pt idx="11">
                  <c:v>25953.995892710005</c:v>
                </c:pt>
                <c:pt idx="12">
                  <c:v>44525.04984402001</c:v>
                </c:pt>
                <c:pt idx="13">
                  <c:v>45868.658292979984</c:v>
                </c:pt>
                <c:pt idx="14">
                  <c:v>57242.134216659397</c:v>
                </c:pt>
                <c:pt idx="15">
                  <c:v>63730.313105429996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E3CB-4256-8C33-E0D98D01357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579265152"/>
        <c:axId val="579266592"/>
      </c:barChart>
      <c:catAx>
        <c:axId val="579265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579266592"/>
        <c:crosses val="autoZero"/>
        <c:auto val="1"/>
        <c:lblAlgn val="ctr"/>
        <c:lblOffset val="100"/>
        <c:noMultiLvlLbl val="0"/>
      </c:catAx>
      <c:valAx>
        <c:axId val="57926659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57926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8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5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2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7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3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2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1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9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5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5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2C76E-29E7-4C83-B80E-D65C6EA074A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0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32656"/>
            <a:ext cx="1350841" cy="1515770"/>
          </a:xfrm>
          <a:prstGeom prst="rect">
            <a:avLst/>
          </a:prstGeom>
        </p:spPr>
      </p:pic>
      <p:sp>
        <p:nvSpPr>
          <p:cNvPr id="3" name="Line 7"/>
          <p:cNvSpPr>
            <a:spLocks noChangeShapeType="1"/>
          </p:cNvSpPr>
          <p:nvPr/>
        </p:nvSpPr>
        <p:spPr bwMode="gray">
          <a:xfrm flipH="1">
            <a:off x="839763" y="4873352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gray">
          <a:xfrm flipH="1" flipV="1">
            <a:off x="839763" y="292494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3835225" y="6264097"/>
            <a:ext cx="1952873" cy="2819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На 01 </a:t>
            </a:r>
            <a:r>
              <a:rPr lang="kk-KZ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сентября</a:t>
            </a:r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en-GB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20</a:t>
            </a:r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24 г.</a:t>
            </a:r>
          </a:p>
        </p:txBody>
      </p:sp>
      <p:sp>
        <p:nvSpPr>
          <p:cNvPr id="6" name="Подзаголовок 8"/>
          <p:cNvSpPr txBox="1">
            <a:spLocks/>
          </p:cNvSpPr>
          <p:nvPr/>
        </p:nvSpPr>
        <p:spPr>
          <a:xfrm>
            <a:off x="677650" y="2945947"/>
            <a:ext cx="7732204" cy="1938992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1">
            <a:spAutoFit/>
          </a:bodyPr>
          <a:lstStyle/>
          <a:p>
            <a:pPr lvl="0" algn="ctr">
              <a:buClr>
                <a:schemeClr val="accent6">
                  <a:lumMod val="50000"/>
                </a:schemeClr>
              </a:buClr>
            </a:pPr>
            <a:r>
              <a:rPr lang="ru-RU" altLang="ru-RU" sz="2000" b="1" dirty="0">
                <a:latin typeface="Century Gothic" panose="020B0502020202020204" pitchFamily="34" charset="0"/>
                <a:cs typeface="Arial" pitchFamily="34" charset="0"/>
              </a:rPr>
              <a:t>Реализация </a:t>
            </a:r>
            <a:br>
              <a:rPr lang="ru-RU" altLang="ru-RU" sz="2000" b="1" dirty="0">
                <a:latin typeface="Century Gothic" panose="020B0502020202020204" pitchFamily="34" charset="0"/>
                <a:cs typeface="Arial" pitchFamily="34" charset="0"/>
              </a:rPr>
            </a:br>
            <a:r>
              <a:rPr lang="ru-RU" sz="2000" b="1" dirty="0">
                <a:latin typeface="Century Gothic" panose="020B0502020202020204" pitchFamily="34" charset="0"/>
                <a:cs typeface="Arial" pitchFamily="34" charset="0"/>
              </a:rPr>
              <a:t>Плана действий по обеспечению финансирования субъектов предпринимательства в обрабатывающей промышленности </a:t>
            </a:r>
            <a:r>
              <a:rPr lang="kk-KZ" sz="2000" b="1" dirty="0">
                <a:latin typeface="Century Gothic" panose="020B0502020202020204" pitchFamily="34" charset="0"/>
                <a:cs typeface="Arial" pitchFamily="34" charset="0"/>
              </a:rPr>
              <a:t>за счет средств Национального Фонда Республики Казахстан (ІІ транш - 50 млрд. тенге через Фонд «Даму»)</a:t>
            </a:r>
            <a:endParaRPr lang="ru-RU" sz="2000" b="1" dirty="0"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7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498" y="5152014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84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04639820"/>
              </p:ext>
            </p:extLst>
          </p:nvPr>
        </p:nvGraphicFramePr>
        <p:xfrm>
          <a:off x="179388" y="1430156"/>
          <a:ext cx="3388157" cy="1959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59598157"/>
              </p:ext>
            </p:extLst>
          </p:nvPr>
        </p:nvGraphicFramePr>
        <p:xfrm>
          <a:off x="6132945" y="1430157"/>
          <a:ext cx="2788562" cy="2034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02400117"/>
              </p:ext>
            </p:extLst>
          </p:nvPr>
        </p:nvGraphicFramePr>
        <p:xfrm>
          <a:off x="3450957" y="1311794"/>
          <a:ext cx="3011055" cy="2152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003278"/>
            <a:ext cx="278537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Общий результат освоения средств (млрд. тенге)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77072" y="981105"/>
            <a:ext cx="2808287" cy="5770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 проектов в пищевой промышленности на цели ПОС </a:t>
            </a:r>
          </a:p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(млрд. тенге)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5896" y="987605"/>
            <a:ext cx="2762250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целям использования (млрд. тенге)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9388" y="190935"/>
            <a:ext cx="8712968" cy="3732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271463">
              <a:defRPr/>
            </a:pPr>
            <a:r>
              <a:rPr lang="ru-RU" sz="1800" b="1" dirty="0">
                <a:latin typeface="Century Gothic" panose="020B0502020202020204" pitchFamily="34" charset="0"/>
                <a:cs typeface="Arial" panose="020B0604020202020204" pitchFamily="34" charset="0"/>
              </a:rPr>
              <a:t>Текущие результаты освоения (2-транш) – 50 млрд. тенге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720537" y="749362"/>
            <a:ext cx="1200970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ru-RU" sz="1050" i="1" dirty="0">
                <a:latin typeface="Century Gothic" panose="020B0502020202020204" pitchFamily="34" charset="0"/>
                <a:cs typeface="Arial" panose="020B0604020202020204" pitchFamily="34" charset="0"/>
              </a:rPr>
              <a:t>На 01.08.2024 г.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388" y="3461095"/>
            <a:ext cx="3456508" cy="2920234"/>
          </a:xfrm>
          <a:prstGeom prst="roundRect">
            <a:avLst>
              <a:gd name="adj" fmla="val 7597"/>
            </a:avLst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Профинансировано 962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 проекта(</a:t>
            </a:r>
            <a:r>
              <a:rPr lang="ru-RU" sz="14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ов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) МСП на общую сумму 381,715 млрд. </a:t>
            </a:r>
            <a:r>
              <a:rPr lang="kk-KZ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тенге</a:t>
            </a:r>
            <a:r>
              <a:rPr lang="en-US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(763%) </a:t>
            </a:r>
            <a:r>
              <a:rPr lang="en-US" sz="1400" dirty="0"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kk-KZ" sz="1400" dirty="0">
                <a:latin typeface="Century Gothic" panose="020B0502020202020204" pitchFamily="34" charset="0"/>
                <a:cs typeface="Arial" panose="020B0604020202020204" pitchFamily="34" charset="0"/>
              </a:rPr>
              <a:t>за счет возвратных средств профинансировано на сумму </a:t>
            </a: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331,715</a:t>
            </a:r>
            <a:r>
              <a:rPr lang="kk-KZ" sz="1400" dirty="0">
                <a:latin typeface="Century Gothic" panose="020B0502020202020204" pitchFamily="34" charset="0"/>
                <a:cs typeface="Arial" panose="020B0604020202020204" pitchFamily="34" charset="0"/>
              </a:rPr>
              <a:t> млрд.</a:t>
            </a: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 тенге</a:t>
            </a:r>
            <a:r>
              <a:rPr lang="en-US" sz="1400" dirty="0"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  <a:endParaRPr lang="ru-RU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Финансированием охвачены все 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14 областей Казахстана и гг. Астана и Алматы</a:t>
            </a:r>
          </a:p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Основная доля средств направлена на 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пищевую промышленность (42%)</a:t>
            </a:r>
            <a:endParaRPr lang="ru-RU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3543" y="3390096"/>
            <a:ext cx="51741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отраслям промышленности, млн. тенге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099737"/>
              </p:ext>
            </p:extLst>
          </p:nvPr>
        </p:nvGraphicFramePr>
        <p:xfrm>
          <a:off x="3951894" y="3651706"/>
          <a:ext cx="4867517" cy="2778829"/>
        </p:xfrm>
        <a:graphic>
          <a:graphicData uri="http://schemas.openxmlformats.org/drawingml/2006/table">
            <a:tbl>
              <a:tblPr/>
              <a:tblGrid>
                <a:gridCol w="319490">
                  <a:extLst>
                    <a:ext uri="{9D8B030D-6E8A-4147-A177-3AD203B41FA5}">
                      <a16:colId xmlns:a16="http://schemas.microsoft.com/office/drawing/2014/main" val="903517625"/>
                    </a:ext>
                  </a:extLst>
                </a:gridCol>
                <a:gridCol w="1851599">
                  <a:extLst>
                    <a:ext uri="{9D8B030D-6E8A-4147-A177-3AD203B41FA5}">
                      <a16:colId xmlns:a16="http://schemas.microsoft.com/office/drawing/2014/main" val="4248969773"/>
                    </a:ext>
                  </a:extLst>
                </a:gridCol>
                <a:gridCol w="821688">
                  <a:extLst>
                    <a:ext uri="{9D8B030D-6E8A-4147-A177-3AD203B41FA5}">
                      <a16:colId xmlns:a16="http://schemas.microsoft.com/office/drawing/2014/main" val="1619159933"/>
                    </a:ext>
                  </a:extLst>
                </a:gridCol>
                <a:gridCol w="993384">
                  <a:extLst>
                    <a:ext uri="{9D8B030D-6E8A-4147-A177-3AD203B41FA5}">
                      <a16:colId xmlns:a16="http://schemas.microsoft.com/office/drawing/2014/main" val="2281916052"/>
                    </a:ext>
                  </a:extLst>
                </a:gridCol>
                <a:gridCol w="881356">
                  <a:extLst>
                    <a:ext uri="{9D8B030D-6E8A-4147-A177-3AD203B41FA5}">
                      <a16:colId xmlns:a16="http://schemas.microsoft.com/office/drawing/2014/main" val="3952995063"/>
                    </a:ext>
                  </a:extLst>
                </a:gridCol>
              </a:tblGrid>
              <a:tr h="3206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№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Отрасль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Фактически выдано, ВСЕГО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Доля, 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083179"/>
                  </a:ext>
                </a:extLst>
              </a:tr>
              <a:tr h="280105">
                <a:tc>
                  <a:txBody>
                    <a:bodyPr/>
                    <a:lstStyle/>
                    <a:p>
                      <a:pPr algn="ctr" fontAlgn="ctr"/>
                      <a:endParaRPr lang="en-US" sz="800" b="1" i="1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Кол-во заемщиков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Сумма , млн. тенге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694377"/>
                  </a:ext>
                </a:extLst>
              </a:tr>
              <a:tr h="1269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Пищевая промышленность</a:t>
                      </a:r>
                      <a:endParaRPr lang="ru-RU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317</a:t>
                      </a:r>
                      <a:endParaRPr lang="ru-RU" sz="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160 655</a:t>
                      </a:r>
                      <a:endParaRPr lang="ru-RU" sz="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42%</a:t>
                      </a:r>
                      <a:endParaRPr lang="ru-RU" sz="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26948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Металлургия и машиностроение</a:t>
                      </a:r>
                      <a:endParaRPr lang="ru-RU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156</a:t>
                      </a:r>
                      <a:endParaRPr lang="ru-RU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82 301</a:t>
                      </a:r>
                      <a:endParaRPr lang="ru-RU" sz="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ru-RU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0584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Химическая промышленность</a:t>
                      </a:r>
                      <a:endParaRPr lang="ru-RU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ru-RU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51 655</a:t>
                      </a:r>
                      <a:endParaRPr lang="ru-RU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ru-RU" sz="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833771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Производство неметаллической минеральной продукции </a:t>
                      </a:r>
                      <a:endParaRPr lang="ru-RU" sz="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143</a:t>
                      </a:r>
                      <a:endParaRPr lang="ru-RU" sz="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34 737</a:t>
                      </a:r>
                      <a:endParaRPr lang="ru-RU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ru-RU" sz="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896698"/>
                  </a:ext>
                </a:extLst>
              </a:tr>
              <a:tr h="338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Деревообрабатывающая промышленность и производство мебели</a:t>
                      </a:r>
                      <a:endParaRPr lang="ru-RU" sz="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ru-RU" sz="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21 911</a:t>
                      </a:r>
                      <a:endParaRPr lang="ru-RU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ru-RU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036044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Сфера услуг в обрабатывающей промышленности</a:t>
                      </a:r>
                      <a:endParaRPr lang="ru-RU" sz="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ru-RU" sz="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14 887</a:t>
                      </a:r>
                      <a:endParaRPr lang="ru-RU" sz="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ru-RU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282251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Текстильная промышленность</a:t>
                      </a:r>
                      <a:endParaRPr lang="ru-RU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ru-RU" sz="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13 121</a:t>
                      </a:r>
                      <a:endParaRPr lang="ru-RU" sz="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ru-RU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811711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Прочие виды обрабатывающей промышленности</a:t>
                      </a:r>
                      <a:endParaRPr lang="ru-RU" sz="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2448 </a:t>
                      </a:r>
                      <a:endParaRPr lang="ru-RU" sz="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ru-RU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672364"/>
                  </a:ext>
                </a:extLst>
              </a:tr>
              <a:tr h="154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ИТОГО</a:t>
                      </a:r>
                      <a:endParaRPr lang="ru-RU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962</a:t>
                      </a:r>
                      <a:endParaRPr lang="ru-RU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381 715</a:t>
                      </a:r>
                      <a:endParaRPr lang="ru-RU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100%</a:t>
                      </a:r>
                      <a:endParaRPr lang="ru-RU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931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8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88054" y="144982"/>
            <a:ext cx="8229600" cy="418058"/>
          </a:xfrm>
        </p:spPr>
        <p:txBody>
          <a:bodyPr/>
          <a:lstStyle/>
          <a:p>
            <a:pPr algn="l" rtl="0" eaLnBrk="1" latinLnBrk="0" hangingPunct="1"/>
            <a:r>
              <a:rPr lang="ru-RU" sz="1800" b="1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Региональный разрез освоения средств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691" y="989711"/>
            <a:ext cx="1643399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rgbClr val="F79646">
                  <a:lumMod val="50000"/>
                </a:srgbClr>
              </a:buClr>
            </a:pPr>
            <a:r>
              <a:rPr lang="ru-RU" sz="1050" i="1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млн. тенге / проектов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64B4EED4-AFF2-43C6-8A55-623ABFFE5E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998504"/>
              </p:ext>
            </p:extLst>
          </p:nvPr>
        </p:nvGraphicFramePr>
        <p:xfrm>
          <a:off x="517161" y="1035843"/>
          <a:ext cx="7832359" cy="512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5403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>
          <a:xfrm>
            <a:off x="632016" y="3429000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ru-RU" sz="200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200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  <a:t>БЛАГОДАРИМ ЗА ВНИМАНИЕ!</a:t>
            </a:r>
            <a:endParaRPr lang="ru-RU" sz="2000" dirty="0">
              <a:solidFill>
                <a:srgbClr val="007A4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5619" y="908720"/>
            <a:ext cx="1350841" cy="1515770"/>
          </a:xfrm>
          <a:prstGeom prst="rect">
            <a:avLst/>
          </a:prstGeom>
        </p:spPr>
      </p:pic>
      <p:sp>
        <p:nvSpPr>
          <p:cNvPr id="6" name="Line 7"/>
          <p:cNvSpPr>
            <a:spLocks noChangeShapeType="1"/>
          </p:cNvSpPr>
          <p:nvPr/>
        </p:nvSpPr>
        <p:spPr bwMode="gray">
          <a:xfrm flipH="1">
            <a:off x="1100068" y="4481580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 flipH="1" flipV="1">
            <a:off x="1100068" y="328498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8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229200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314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</TotalTime>
  <Words>278</Words>
  <Application>Microsoft Office PowerPoint</Application>
  <PresentationFormat>Экран (4:3)</PresentationFormat>
  <Paragraphs>86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Региональный разрез освоения средств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 Жумановна Алибаева</dc:creator>
  <cp:lastModifiedBy>Лейла Каршалова</cp:lastModifiedBy>
  <cp:revision>169</cp:revision>
  <dcterms:created xsi:type="dcterms:W3CDTF">2022-07-22T06:20:26Z</dcterms:created>
  <dcterms:modified xsi:type="dcterms:W3CDTF">2024-09-27T05:58:17Z</dcterms:modified>
</cp:coreProperties>
</file>